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2" r:id="rId3"/>
    <p:sldId id="283" r:id="rId4"/>
    <p:sldId id="278" r:id="rId5"/>
    <p:sldId id="266" r:id="rId6"/>
    <p:sldId id="294" r:id="rId7"/>
    <p:sldId id="276" r:id="rId8"/>
    <p:sldId id="274" r:id="rId9"/>
    <p:sldId id="295" r:id="rId10"/>
    <p:sldId id="280" r:id="rId11"/>
    <p:sldId id="296" r:id="rId12"/>
    <p:sldId id="297" r:id="rId13"/>
    <p:sldId id="285" r:id="rId14"/>
    <p:sldId id="289" r:id="rId15"/>
    <p:sldId id="298" r:id="rId16"/>
    <p:sldId id="288" r:id="rId17"/>
    <p:sldId id="299" r:id="rId18"/>
  </p:sldIdLst>
  <p:sldSz cx="12192000" cy="6858000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7570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30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30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07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57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33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7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6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62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64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DD69F1-A28A-40D3-98C3-7BA5F5E5222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3C5D41D-9AB3-4587-A8D8-5F5790B28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02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ACE0-8E6E-4FD8-8D8C-DE8ACE220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087303"/>
          </a:xfrm>
        </p:spPr>
        <p:txBody>
          <a:bodyPr/>
          <a:lstStyle/>
          <a:p>
            <a:r>
              <a:rPr lang="en-GB" sz="5400" dirty="0"/>
              <a:t>‘The cheapest kind of understanding’: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119DD3-3CE6-4A21-A60A-70D984A69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509319"/>
            <a:ext cx="7315200" cy="2075327"/>
          </a:xfrm>
        </p:spPr>
        <p:txBody>
          <a:bodyPr>
            <a:noAutofit/>
          </a:bodyPr>
          <a:lstStyle/>
          <a:p>
            <a:r>
              <a:rPr lang="en-GB" sz="4000" dirty="0"/>
              <a:t>intersectional marginalisation      in claiming disability rights?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D96314-1A8F-48F7-AD07-D3C3972F0995}"/>
              </a:ext>
            </a:extLst>
          </p:cNvPr>
          <p:cNvSpPr txBox="1"/>
          <p:nvPr/>
        </p:nvSpPr>
        <p:spPr>
          <a:xfrm>
            <a:off x="9319233" y="5584646"/>
            <a:ext cx="2541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chemeClr val="bg1"/>
                </a:solidFill>
              </a:rPr>
              <a:t>Stephanie Harvey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4F6066D-A3FC-4155-A2BB-628701604E20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16E8CD3-BD2B-4ACB-90F4-B8B78E1858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49B241F-2353-4630-A919-0234DD6F04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98922F-03FA-4DA8-8D29-1262F0A90E9A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22593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 accepting more labels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Negotiating stigmatised labels</a:t>
            </a:r>
          </a:p>
          <a:p>
            <a:r>
              <a:rPr lang="en-GB" sz="2400" dirty="0"/>
              <a:t>Trading of stigmatised labels </a:t>
            </a:r>
            <a:r>
              <a:rPr lang="en-GB" sz="1800" dirty="0"/>
              <a:t>(Beresford, 2012)</a:t>
            </a:r>
            <a:r>
              <a:rPr lang="en-GB" sz="2400" dirty="0"/>
              <a:t>;</a:t>
            </a:r>
          </a:p>
          <a:p>
            <a:r>
              <a:rPr lang="en-GB" sz="2400" dirty="0"/>
              <a:t>‘unnatural passions’, ‘weak will’ and ‘dishonest’ </a:t>
            </a:r>
            <a:r>
              <a:rPr lang="en-GB" sz="1800" dirty="0"/>
              <a:t>(Goffman, 2016).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A06A8B-7071-4ECB-A641-0F30C17C134A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134ED71-0F71-4AB2-A94F-F371398993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5040CEC-5B8E-44EA-80FA-C438D09ABE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04D6C04-3051-458F-AE28-E667AD811848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1440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 accepting more labels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Early experiences with mental health</a:t>
            </a:r>
            <a:endParaRPr lang="en-GB" sz="2400" dirty="0"/>
          </a:p>
          <a:p>
            <a:r>
              <a:rPr lang="en-GB" sz="2400" dirty="0"/>
              <a:t>‘</a:t>
            </a:r>
            <a:r>
              <a:rPr lang="en-GB" sz="2400" i="1" dirty="0"/>
              <a:t>He had no rights</a:t>
            </a:r>
            <a:r>
              <a:rPr lang="en-GB" sz="2400" dirty="0"/>
              <a:t>’;</a:t>
            </a:r>
          </a:p>
          <a:p>
            <a:r>
              <a:rPr lang="en-GB" sz="2400" dirty="0"/>
              <a:t>‘</a:t>
            </a:r>
            <a:r>
              <a:rPr lang="en-GB" sz="2400" i="1" dirty="0"/>
              <a:t>What have they done to him?’</a:t>
            </a:r>
          </a:p>
          <a:p>
            <a:pPr marL="0" indent="0" algn="r">
              <a:buNone/>
            </a:pPr>
            <a:r>
              <a:rPr lang="en-GB" sz="1800" dirty="0"/>
              <a:t>(Satch, 2018)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A06A8B-7071-4ECB-A641-0F30C17C134A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134ED71-0F71-4AB2-A94F-F371398993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5040CEC-5B8E-44EA-80FA-C438D09ABE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04D6C04-3051-458F-AE28-E667AD811848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71059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 accepting more labels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Negotiating mental health labels</a:t>
            </a:r>
          </a:p>
          <a:p>
            <a:r>
              <a:rPr lang="en-GB" sz="2400" dirty="0"/>
              <a:t>‘</a:t>
            </a:r>
            <a:r>
              <a:rPr lang="en-GB" sz="2400" i="1" dirty="0"/>
              <a:t>I wouldn’t even say I’ve got it</a:t>
            </a:r>
            <a:r>
              <a:rPr lang="en-GB" sz="2400" dirty="0"/>
              <a:t>’;</a:t>
            </a:r>
          </a:p>
          <a:p>
            <a:r>
              <a:rPr lang="en-GB" sz="2400" dirty="0"/>
              <a:t>‘</a:t>
            </a:r>
            <a:r>
              <a:rPr lang="en-GB" sz="2400" i="1" dirty="0"/>
              <a:t>That’s twice I’ve tried dying. You see that is mental health</a:t>
            </a:r>
            <a:r>
              <a:rPr lang="en-GB" sz="2400" dirty="0"/>
              <a:t>.’</a:t>
            </a:r>
          </a:p>
          <a:p>
            <a:pPr marL="0" indent="0" algn="r">
              <a:buNone/>
            </a:pPr>
            <a:r>
              <a:rPr lang="en-GB" sz="1800" dirty="0"/>
              <a:t>(Satch, 2018)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A06A8B-7071-4ECB-A641-0F30C17C134A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134ED71-0F71-4AB2-A94F-F371398993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5040CEC-5B8E-44EA-80FA-C438D09ABE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04D6C04-3051-458F-AE28-E667AD811848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56554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C292D-1028-40CE-94C3-06CA22E9D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38351" cy="4601183"/>
          </a:xfrm>
        </p:spPr>
        <p:txBody>
          <a:bodyPr>
            <a:normAutofit/>
          </a:bodyPr>
          <a:lstStyle/>
          <a:p>
            <a:r>
              <a:rPr lang="en-GB" dirty="0"/>
              <a:t>Meeting the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59B1E-EA2F-437D-B529-39309A174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Intersectional marginalisation in claiming disability rights when: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Intersectionally located, incl. entitlement to identify as disabled;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Desire or attempt to claim disability rights;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In claiming such rights:</a:t>
            </a:r>
          </a:p>
          <a:p>
            <a:pPr lvl="1"/>
            <a:r>
              <a:rPr lang="en-GB" sz="2000" dirty="0"/>
              <a:t>issues receiving goods on an equal basis; and </a:t>
            </a:r>
          </a:p>
          <a:p>
            <a:pPr lvl="1"/>
            <a:r>
              <a:rPr lang="en-GB" sz="2000" dirty="0"/>
              <a:t>participation curtailed by social and institutional conditions;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Different experience to when only disability is at play.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20D994-7609-482C-80D7-1CBA5469E4AC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9AF7D76-FAB2-4982-A8D2-13EAAF0890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1B4BD39-BF1D-4520-8715-547F3E6A2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2F1344D-04EB-46E3-9942-62F64C5340B8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90946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C292D-1028-40CE-94C3-06CA22E9D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10767" cy="4601183"/>
          </a:xfrm>
        </p:spPr>
        <p:txBody>
          <a:bodyPr>
            <a:normAutofit/>
          </a:bodyPr>
          <a:lstStyle/>
          <a:p>
            <a:r>
              <a:rPr lang="en-GB" dirty="0"/>
              <a:t>Why is this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59B1E-EA2F-437D-B529-39309A174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766061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What does this mean going forward?</a:t>
            </a:r>
          </a:p>
          <a:p>
            <a:r>
              <a:rPr lang="en-GB" sz="2400" dirty="0"/>
              <a:t>Most disabled people are intersectionally located;</a:t>
            </a:r>
          </a:p>
          <a:p>
            <a:r>
              <a:rPr lang="en-GB" sz="2400" dirty="0"/>
              <a:t>Demographic shifts in UK population;</a:t>
            </a:r>
          </a:p>
          <a:p>
            <a:r>
              <a:rPr lang="en-GB" sz="2400" dirty="0"/>
              <a:t>Alternative policy approaches</a:t>
            </a:r>
          </a:p>
          <a:p>
            <a:pPr lvl="1"/>
            <a:r>
              <a:rPr lang="en-GB" sz="2000" dirty="0"/>
              <a:t>Intersectionality-based policy framework analysis (</a:t>
            </a:r>
            <a:r>
              <a:rPr lang="en-GB" dirty="0" err="1"/>
              <a:t>Hankivsky</a:t>
            </a:r>
            <a:r>
              <a:rPr lang="en-GB" dirty="0"/>
              <a:t>, 2012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Structural competency (</a:t>
            </a:r>
            <a:r>
              <a:rPr lang="en-GB" dirty="0" err="1"/>
              <a:t>Metzl</a:t>
            </a:r>
            <a:r>
              <a:rPr lang="en-GB" dirty="0"/>
              <a:t> and Hansen, 2014</a:t>
            </a:r>
            <a:r>
              <a:rPr lang="en-GB" sz="2000" dirty="0"/>
              <a:t>).</a:t>
            </a:r>
          </a:p>
          <a:p>
            <a:pPr marL="502920" lvl="1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Reducing the marginalisation of disabled people will increasingly require addressing intersectional marginalisation in claiming disability rights.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D68822B-D175-4283-9070-B2D9CFB0E21C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AFBFE49-1116-4D1F-91A1-76C7C6C4F9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D197D31-629D-4727-A099-005C53DAE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E4B2403-0DC4-420B-BAA8-935614F8C54A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04143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FEE0-19CA-4AD5-977F-3E440D4F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2D03E-772B-4D1D-87B0-875FB4F46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Ahmad, W. and Bradby, H., 2008. Ethnicity and Health: Key Themes in a Developing Field. </a:t>
            </a:r>
            <a:r>
              <a:rPr lang="en-GB" sz="1600" i="1" dirty="0"/>
              <a:t>Current Sociology</a:t>
            </a:r>
            <a:r>
              <a:rPr lang="en-GB" sz="1600" dirty="0"/>
              <a:t>, 56(1), pp.47–56.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Albrecht, G.L., </a:t>
            </a:r>
            <a:r>
              <a:rPr lang="en-GB" sz="1600" dirty="0" err="1"/>
              <a:t>Devlieger</a:t>
            </a:r>
            <a:r>
              <a:rPr lang="en-GB" sz="1600" dirty="0"/>
              <a:t>, P. and van Hove, G., 2008. The experience of disability in plural societies. </a:t>
            </a:r>
            <a:r>
              <a:rPr lang="en-GB" sz="1600" i="1" dirty="0"/>
              <a:t>ALTER - European Journal of Disability Research / Revue </a:t>
            </a:r>
            <a:r>
              <a:rPr lang="en-GB" sz="1600" i="1" dirty="0" err="1"/>
              <a:t>Européenne</a:t>
            </a:r>
            <a:r>
              <a:rPr lang="en-GB" sz="1600" i="1" dirty="0"/>
              <a:t> de Recherche sur le Handicap</a:t>
            </a:r>
            <a:r>
              <a:rPr lang="en-GB" sz="1600" dirty="0"/>
              <a:t>, 2(1), pp.1–13.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Areheart</a:t>
            </a:r>
            <a:r>
              <a:rPr lang="en-GB" sz="1600" dirty="0"/>
              <a:t>, B.A., 2008. When Disability Isn’t Just Right: The Entrenchment of the Medical Model of Disability and the Goldilocks Dilemma. </a:t>
            </a:r>
            <a:r>
              <a:rPr lang="en-GB" sz="1600" i="1" dirty="0"/>
              <a:t>Indiana Law Journal</a:t>
            </a:r>
            <a:r>
              <a:rPr lang="en-GB" sz="1600" dirty="0"/>
              <a:t>, 83, p.181.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Bécares</a:t>
            </a:r>
            <a:r>
              <a:rPr lang="en-GB" sz="1600" dirty="0"/>
              <a:t>, L. and Das-Munshi, J., 2013. Ethnic density, health care seeking behaviour and expected discrimination from health services among ethnic minority people in England. </a:t>
            </a:r>
            <a:r>
              <a:rPr lang="en-GB" sz="1600" i="1" dirty="0"/>
              <a:t>Health &amp; Place</a:t>
            </a:r>
            <a:r>
              <a:rPr lang="en-GB" sz="1600" dirty="0"/>
              <a:t>, 22, pp.48–55.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Becares</a:t>
            </a:r>
            <a:r>
              <a:rPr lang="en-GB" sz="1600" dirty="0"/>
              <a:t>, L. and </a:t>
            </a:r>
            <a:r>
              <a:rPr lang="en-GB" sz="1600" dirty="0" err="1"/>
              <a:t>Nazroo</a:t>
            </a:r>
            <a:r>
              <a:rPr lang="en-GB" sz="1600" dirty="0"/>
              <a:t>, J., 2013. Social capital, ethnic density and mental health among ethnic minority people in England: a mixed-methods study. </a:t>
            </a:r>
            <a:r>
              <a:rPr lang="en-GB" sz="1600" i="1" dirty="0"/>
              <a:t>Ethnicity &amp; Health</a:t>
            </a:r>
            <a:r>
              <a:rPr lang="en-GB" sz="1600" dirty="0"/>
              <a:t>, 18(6), pp.544–562.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Begum, N., Hill, M. and Stevens, A., eds., 1994. </a:t>
            </a:r>
            <a:r>
              <a:rPr lang="en-GB" sz="1600" i="1" dirty="0"/>
              <a:t>Reflections: Views of Black Disabled People on Their Lives and Community Care</a:t>
            </a:r>
            <a:r>
              <a:rPr lang="en-GB" sz="1600" dirty="0"/>
              <a:t>. London: Central Council for Education and Training in Society.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Beresford, P., 2012. Psychiatric system survivors: an emerging movement. In: N. Watson, A. </a:t>
            </a:r>
            <a:r>
              <a:rPr lang="en-GB" sz="1600" dirty="0" err="1"/>
              <a:t>Roulstone</a:t>
            </a:r>
            <a:r>
              <a:rPr lang="en-GB" sz="1600" dirty="0"/>
              <a:t> and C. Thomas, eds. </a:t>
            </a:r>
            <a:r>
              <a:rPr lang="en-GB" sz="1600" i="1" dirty="0"/>
              <a:t>Routledge handbook of Disability Studies</a:t>
            </a:r>
            <a:r>
              <a:rPr lang="en-GB" sz="1600" dirty="0"/>
              <a:t>. Routledge, pp.151–164.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Bilge, S., 2010. </a:t>
            </a:r>
            <a:r>
              <a:rPr lang="en-GB" sz="1600" i="1" dirty="0"/>
              <a:t>Recent Feminist Outlooks on Intersectionality</a:t>
            </a:r>
            <a:r>
              <a:rPr lang="en-GB" sz="16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Cabinet Office, 2017. </a:t>
            </a:r>
            <a:r>
              <a:rPr lang="en-GB" sz="1600" i="1" dirty="0"/>
              <a:t>Race Disparity Audit: Summary Findings from the Ethnicity Facts and Figures Website</a:t>
            </a:r>
            <a:r>
              <a:rPr lang="en-GB" sz="16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Care Quality Commission, 2010. </a:t>
            </a:r>
            <a:r>
              <a:rPr lang="en-GB" sz="1600" i="1" dirty="0"/>
              <a:t>Count me in</a:t>
            </a:r>
            <a:r>
              <a:rPr lang="en-GB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10226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FEE0-19CA-4AD5-977F-3E440D4F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2D03E-772B-4D1D-87B0-875FB4F46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Chaskes</a:t>
            </a:r>
            <a:r>
              <a:rPr lang="en-GB" sz="1600" dirty="0"/>
              <a:t>, J. and </a:t>
            </a:r>
            <a:r>
              <a:rPr lang="en-GB" sz="1600" dirty="0" err="1"/>
              <a:t>Sommo</a:t>
            </a:r>
            <a:r>
              <a:rPr lang="en-GB" sz="1600" dirty="0"/>
              <a:t>, A., 2013. Intersectionality and the disability: Some conceptual and methodological challenges. </a:t>
            </a:r>
            <a:r>
              <a:rPr lang="en-GB" sz="1600" i="1" dirty="0"/>
              <a:t>Disability and Intersecting Statuses</a:t>
            </a:r>
            <a:r>
              <a:rPr lang="en-GB" sz="1600" dirty="0"/>
              <a:t>, [Online]. Research in Social Science and Disability. Emerald Group Publishing Limited, pp.47–59.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Crenshaw, K., 1991. Mapping the Margins: Intersectionality, Identity Politics, and Violence against Women of </a:t>
            </a:r>
            <a:r>
              <a:rPr lang="en-GB" sz="1600" dirty="0" err="1"/>
              <a:t>Color</a:t>
            </a:r>
            <a:r>
              <a:rPr lang="en-GB" sz="1600" dirty="0"/>
              <a:t>. </a:t>
            </a:r>
            <a:r>
              <a:rPr lang="en-GB" sz="1600" i="1" dirty="0"/>
              <a:t>Stanford Law Review</a:t>
            </a:r>
            <a:r>
              <a:rPr lang="en-GB" sz="1600" dirty="0"/>
              <a:t>, 43(6), pp.1241–1299.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Degener</a:t>
            </a:r>
            <a:r>
              <a:rPr lang="en-GB" sz="1600" dirty="0"/>
              <a:t>, T., 2016. Disability in a Human Rights Context. </a:t>
            </a:r>
            <a:r>
              <a:rPr lang="en-GB" sz="1600" i="1" dirty="0"/>
              <a:t>Laws</a:t>
            </a:r>
            <a:r>
              <a:rPr lang="en-GB" sz="1600" dirty="0"/>
              <a:t>, 5(3), p.35.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Department for Work and Pensions, 2010. </a:t>
            </a:r>
            <a:r>
              <a:rPr lang="en-GB" sz="1600" i="1" dirty="0"/>
              <a:t>Ethnic minority customers of the Pension, Disability and Carers Service: An evidence synthesis</a:t>
            </a:r>
            <a:r>
              <a:rPr lang="en-GB" sz="16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Disability Rights UK, Disability Wales and Inclusion Scotland, 2017. Implementation of the United Nations Convention on the Rights of Persons with Disabilities: Alternative report - Great Britain.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Equality and Human Rights Commission, 2017. </a:t>
            </a:r>
            <a:r>
              <a:rPr lang="en-GB" sz="1600" i="1" dirty="0"/>
              <a:t>Being disabled in Britain: a journey less equal</a:t>
            </a:r>
            <a:r>
              <a:rPr lang="en-GB" sz="16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Goffman, E., 2016. Selections from Stigma. In: L.J. Davis, ed. </a:t>
            </a:r>
            <a:r>
              <a:rPr lang="en-GB" sz="1600" i="1" dirty="0"/>
              <a:t>The Disability Studies Reader</a:t>
            </a:r>
            <a:r>
              <a:rPr lang="en-GB" sz="1600" dirty="0"/>
              <a:t>. Routledge, pp.133–144.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Hankivsky</a:t>
            </a:r>
            <a:r>
              <a:rPr lang="en-GB" sz="1600" dirty="0"/>
              <a:t>, O., 2012. An </a:t>
            </a:r>
            <a:r>
              <a:rPr lang="en-GB" sz="1600" dirty="0" err="1"/>
              <a:t>Intersecionality</a:t>
            </a:r>
            <a:r>
              <a:rPr lang="en-GB" sz="1600" dirty="0"/>
              <a:t>-based policy analysis framework. Institute for Intersectionality Research.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Hankivsky</a:t>
            </a:r>
            <a:r>
              <a:rPr lang="en-GB" sz="1600" dirty="0"/>
              <a:t>, O. and Cormier, R., 2011. Intersectionality and Public Policy: Some Lessons from Existing Models. </a:t>
            </a:r>
            <a:r>
              <a:rPr lang="en-GB" sz="1600" i="1" dirty="0"/>
              <a:t>Political Research Quarterly</a:t>
            </a:r>
            <a:r>
              <a:rPr lang="en-GB" sz="1600" dirty="0"/>
              <a:t> , 64(1), pp.217–229.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Mccall</a:t>
            </a:r>
            <a:r>
              <a:rPr lang="en-GB" sz="1600" dirty="0"/>
              <a:t>, Z. and </a:t>
            </a:r>
            <a:r>
              <a:rPr lang="en-GB" sz="1600" dirty="0" err="1"/>
              <a:t>Skrtic</a:t>
            </a:r>
            <a:r>
              <a:rPr lang="en-GB" sz="1600" dirty="0"/>
              <a:t>, T., 2009. Intersectional Needs Politics: A Policy Frame for the Wicked Problem of Disproportionality. </a:t>
            </a:r>
            <a:r>
              <a:rPr lang="en-GB" sz="1600" i="1" dirty="0"/>
              <a:t>Multiple Voices for Ethnically Diverse Exceptional Learners</a:t>
            </a:r>
            <a:r>
              <a:rPr lang="en-GB" sz="1600" dirty="0"/>
              <a:t>, 11(2), pp.3–23. </a:t>
            </a:r>
          </a:p>
        </p:txBody>
      </p:sp>
    </p:spTree>
    <p:extLst>
      <p:ext uri="{BB962C8B-B14F-4D97-AF65-F5344CB8AC3E}">
        <p14:creationId xmlns:p14="http://schemas.microsoft.com/office/powerpoint/2010/main" val="3173607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FEE0-19CA-4AD5-977F-3E440D4F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2D03E-772B-4D1D-87B0-875FB4F46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Mégret</a:t>
            </a:r>
            <a:r>
              <a:rPr lang="en-GB" sz="1600" dirty="0"/>
              <a:t>, F., 2008. The Disabilities Convention: Human Rights of Persons with Disabilities or Disability Rights? </a:t>
            </a:r>
            <a:r>
              <a:rPr lang="en-GB" sz="1600" i="1" dirty="0"/>
              <a:t>Human Rights Quarterly</a:t>
            </a:r>
            <a:r>
              <a:rPr lang="en-GB" sz="1600" dirty="0"/>
              <a:t>, 30(2), pp.494–516.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Metzl</a:t>
            </a:r>
            <a:r>
              <a:rPr lang="en-GB" sz="1600" dirty="0"/>
              <a:t>, J.M., 2012. Structural Competency. </a:t>
            </a:r>
            <a:r>
              <a:rPr lang="en-GB" sz="1600" i="1" dirty="0"/>
              <a:t>American Quarterly</a:t>
            </a:r>
            <a:r>
              <a:rPr lang="en-GB" sz="1600" dirty="0"/>
              <a:t>, 64(2), pp.213–218.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Metzl</a:t>
            </a:r>
            <a:r>
              <a:rPr lang="en-GB" sz="1600" dirty="0"/>
              <a:t>, J.M. and Hansen, H., 2014. Structural competency: Theorizing a new medical engagement with stigma and inequality. </a:t>
            </a:r>
            <a:r>
              <a:rPr lang="en-GB" sz="1600" i="1" dirty="0"/>
              <a:t>Social Science &amp; Medicine</a:t>
            </a:r>
            <a:r>
              <a:rPr lang="en-GB" sz="1600" dirty="0"/>
              <a:t>, 103, pp.126–133.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Office for Disability Issues, 2017. </a:t>
            </a:r>
            <a:r>
              <a:rPr lang="en-GB" sz="1600" i="1" dirty="0"/>
              <a:t>List of issues in relation to the initial report of the United Kingdom of Great Britain and Northern Ireland: government response - GOV.UK</a:t>
            </a:r>
            <a:r>
              <a:rPr lang="en-GB" sz="16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Parsons, T., 1975. The Sick Role and the Role of the Physician Reconsidered. </a:t>
            </a:r>
            <a:r>
              <a:rPr lang="en-GB" sz="1600" i="1" dirty="0"/>
              <a:t>The Milbank Memorial Fund Quarterly. Health and Society</a:t>
            </a:r>
            <a:r>
              <a:rPr lang="en-GB" sz="1600" dirty="0"/>
              <a:t>, 53(3), pp.257–278.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SCOPE and Equalities National Council, 2012. </a:t>
            </a:r>
            <a:r>
              <a:rPr lang="en-GB" sz="1600" i="1" dirty="0"/>
              <a:t>Over-looked Communities, Over-due Change: how services can better support BME disabled people</a:t>
            </a:r>
            <a:r>
              <a:rPr lang="en-GB" sz="1600" dirty="0"/>
              <a:t>. SCOPE.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Staddon, P., ed., 2013. </a:t>
            </a:r>
            <a:r>
              <a:rPr lang="en-GB" sz="1600" i="1" dirty="0"/>
              <a:t>Mental health service users in research: Critical sociological perspectives</a:t>
            </a:r>
            <a:r>
              <a:rPr lang="en-GB" sz="1600" dirty="0"/>
              <a:t>. Policy Press.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UK Independent Mechanism, 2017. Disability rights in the UK: UK Independent Mechanism Submission to inform the CRPD List of Issues on the UK.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UN CRPD Committee, 2006. </a:t>
            </a:r>
            <a:r>
              <a:rPr lang="en-GB" sz="1600" i="1" dirty="0"/>
              <a:t>Convention on the Rights of Persons with Disabilities - Articles | United Nations Enable</a:t>
            </a:r>
            <a:r>
              <a:rPr lang="en-GB" sz="16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United Nations, 2015. </a:t>
            </a:r>
            <a:r>
              <a:rPr lang="en-GB" sz="1600" i="1" dirty="0"/>
              <a:t>Universal Declaration of Human Rights</a:t>
            </a:r>
            <a:r>
              <a:rPr lang="en-GB" sz="16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Young, I.M. and Allen, D.S., 2011. </a:t>
            </a:r>
            <a:r>
              <a:rPr lang="en-GB" sz="1600" i="1" dirty="0"/>
              <a:t>Justice and the Politics of Difference</a:t>
            </a:r>
            <a:r>
              <a:rPr lang="en-GB" sz="1600" dirty="0"/>
              <a:t>. With a New foreword by Danielle Allen edition. Princeton, N.J: Princeton University Press.</a:t>
            </a:r>
          </a:p>
        </p:txBody>
      </p:sp>
    </p:spTree>
    <p:extLst>
      <p:ext uri="{BB962C8B-B14F-4D97-AF65-F5344CB8AC3E}">
        <p14:creationId xmlns:p14="http://schemas.microsoft.com/office/powerpoint/2010/main" val="262977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6D04-F4B3-4DC0-BE9E-827F8F9F0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8D4B8-2DBC-4D00-8ED6-DB0CDE4ED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What is intersectional marginalisation in claiming disability rights?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Why is it important?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1B85A6-E943-4441-B9A5-BA7D9B6B190A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C570550-F85A-429F-AE38-B0DA308034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372FA59-B696-4B72-8B12-05F86DE8DD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47AC4C-9675-43FC-968C-0D08D89F7F0B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3129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7A0C6-DFBC-4F64-BB64-D97169AF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Wider context for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D5554-DDD3-4110-86F9-182BF36EF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UN CRPD Committee comments:</a:t>
            </a:r>
          </a:p>
          <a:p>
            <a:r>
              <a:rPr lang="en-GB" sz="2400" dirty="0"/>
              <a:t>UK Examination (2017) - ‘human catastrophe’; </a:t>
            </a:r>
          </a:p>
          <a:p>
            <a:r>
              <a:rPr lang="en-GB" sz="2400" dirty="0"/>
              <a:t>Included specific intersectionality-related concerns.</a:t>
            </a:r>
            <a:endParaRPr lang="en-GB" sz="2400" dirty="0">
              <a:solidFill>
                <a:srgbClr val="FF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65A383F-86D1-4DC1-BCFF-3B909D17349D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DFC8301-42F7-4222-95DD-3952028E15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E1E514B-2766-4CB3-8B63-FDDB3B05B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0BEBE83-E874-4283-84E4-73D21F2A5DC1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26890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Defining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Intersectional marginalisation in claiming disability rights when: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Intersectionally located, incl. entitlement to identify as disabled;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Desire or attempt to claim disability rights;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In claiming such rights:</a:t>
            </a:r>
          </a:p>
          <a:p>
            <a:pPr lvl="1"/>
            <a:r>
              <a:rPr lang="en-GB" sz="2000" dirty="0"/>
              <a:t>issues receiving goods on an equal basis; and </a:t>
            </a:r>
          </a:p>
          <a:p>
            <a:pPr lvl="1"/>
            <a:r>
              <a:rPr lang="en-GB" sz="2000" dirty="0"/>
              <a:t>participation curtailed by social and institutional conditions;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Different experience to when only disability is at play.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F54CB6B-9FCC-43D1-97D9-8DB0D9788214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44FE769-017A-4F20-964E-DF6F9473C0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4AF15EE-FFD5-43CA-AB88-0B373B77B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D952496-CF84-4B7A-BABB-771FB00B5B9F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6899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BCD96-9413-46AC-A172-3C9FE113B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‘cheapest </a:t>
            </a:r>
            <a:br>
              <a:rPr lang="en-GB" dirty="0"/>
            </a:br>
            <a:r>
              <a:rPr lang="en-GB" dirty="0"/>
              <a:t>kind of understanding’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68A22-EE2A-4132-8B7B-ED342ACC4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‘…</a:t>
            </a:r>
            <a:r>
              <a:rPr lang="en-GB" sz="2400" i="1" dirty="0"/>
              <a:t>it's like I've always been offered the, the [.] you know, the, the cheapest kind of, understanding. </a:t>
            </a:r>
          </a:p>
          <a:p>
            <a:pPr marL="0" indent="0">
              <a:buNone/>
            </a:pPr>
            <a:r>
              <a:rPr lang="en-GB" sz="2400" dirty="0"/>
              <a:t>What do you mean?</a:t>
            </a:r>
          </a:p>
          <a:p>
            <a:pPr marL="0" indent="0">
              <a:buNone/>
            </a:pPr>
            <a:r>
              <a:rPr lang="en-GB" sz="2400" i="1" dirty="0"/>
              <a:t>Well, you know. They're not going to send me to BUPA [</a:t>
            </a:r>
            <a:r>
              <a:rPr lang="en-GB" sz="2400" dirty="0"/>
              <a:t>private healthcare</a:t>
            </a:r>
            <a:r>
              <a:rPr lang="en-GB" sz="2400" i="1" dirty="0"/>
              <a:t>]</a:t>
            </a:r>
            <a:r>
              <a:rPr lang="en-GB" sz="2400" dirty="0"/>
              <a:t>.’</a:t>
            </a:r>
          </a:p>
          <a:p>
            <a:pPr marL="0" indent="0" algn="r">
              <a:buNone/>
            </a:pPr>
            <a:r>
              <a:rPr lang="en-GB" dirty="0"/>
              <a:t>(Satch, 2018)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0A4355-36BF-4A1F-BBC0-808C8ED6979F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8B18330-E781-46D4-B69E-4E0E6EC39C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628F680-69DB-423F-A1BB-655DAF6DA4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774423F-C5BA-4AD4-894C-75A71CC5B6D0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0075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BCD96-9413-46AC-A172-3C9FE113B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‘cheapest </a:t>
            </a:r>
            <a:br>
              <a:rPr lang="en-GB" dirty="0"/>
            </a:br>
            <a:r>
              <a:rPr lang="en-GB" dirty="0"/>
              <a:t>kind of understanding’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68A22-EE2A-4132-8B7B-ED342ACC4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‘…</a:t>
            </a:r>
            <a:r>
              <a:rPr lang="en-GB" sz="2400" i="1" dirty="0"/>
              <a:t>the lower class are trying to / ‘Oh, you’re not doing too bad this time’ [puts nose up in air]. You know. It's that kind of thing. They look down on you</a:t>
            </a:r>
            <a:r>
              <a:rPr lang="en-GB" sz="2400" dirty="0"/>
              <a:t>.’</a:t>
            </a:r>
          </a:p>
          <a:p>
            <a:pPr marL="0" indent="0" algn="r">
              <a:buNone/>
            </a:pPr>
            <a:r>
              <a:rPr lang="en-GB" dirty="0"/>
              <a:t>(Satch, 2018)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0A4355-36BF-4A1F-BBC0-808C8ED6979F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8B18330-E781-46D4-B69E-4E0E6EC39C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628F680-69DB-423F-A1BB-655DAF6DA4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774423F-C5BA-4AD4-894C-75A71CC5B6D0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593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‘potted history’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Barriers resulting from intersectional location: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Perceived as not meeting the service provider expectations; and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Refusal to accept stigmatised labels services require to provide higher levels of support.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99CC0A8-7D3E-427F-8B04-28C3C42D46A0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5831DBE-7958-4AF4-BB6F-19A3ABF0C2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49DFCF6-4A99-40C5-B28C-C6100F29F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3B33D9-B2F3-4CD4-BF51-A05219C32C30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17325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provider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Not meeting service provider expectations</a:t>
            </a:r>
          </a:p>
          <a:p>
            <a:r>
              <a:rPr lang="en-GB" sz="2400" dirty="0"/>
              <a:t>The ‘ideal’ service user of mainstream services;</a:t>
            </a:r>
          </a:p>
          <a:p>
            <a:r>
              <a:rPr lang="en-GB" sz="2400" dirty="0"/>
              <a:t>Being ‘</a:t>
            </a:r>
            <a:r>
              <a:rPr lang="en-GB" sz="2400" i="1" dirty="0"/>
              <a:t>hard to work with</a:t>
            </a:r>
            <a:r>
              <a:rPr lang="en-GB" sz="2400" dirty="0"/>
              <a:t>’ and ‘</a:t>
            </a:r>
            <a:r>
              <a:rPr lang="en-GB" sz="2400" i="1" dirty="0"/>
              <a:t>having too many little problems</a:t>
            </a:r>
            <a:r>
              <a:rPr lang="en-GB" sz="2400" dirty="0"/>
              <a:t>’ </a:t>
            </a:r>
            <a:r>
              <a:rPr lang="en-GB" sz="1800" dirty="0"/>
              <a:t>(Satch, 2018)</a:t>
            </a:r>
            <a:r>
              <a:rPr lang="en-GB" sz="2400" dirty="0"/>
              <a:t>;</a:t>
            </a:r>
          </a:p>
          <a:p>
            <a:r>
              <a:rPr lang="en-GB" sz="2400" dirty="0"/>
              <a:t>Impact of funding cuts and streamlined approaches.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D62D3BF-B6D1-4AA1-BDBD-A70BDE9531AF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38D8F-3277-43C6-9A9C-084ADAB8FB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246EB29-483E-47A7-8EF6-715B39DE94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9E96C04-8D44-4022-AC3E-A40F211B8468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5547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provider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Impact of racial stereotyping on behaviour</a:t>
            </a:r>
          </a:p>
          <a:p>
            <a:r>
              <a:rPr lang="en-GB" sz="2400" dirty="0"/>
              <a:t>‘</a:t>
            </a:r>
            <a:r>
              <a:rPr lang="en-GB" sz="2400" i="1" dirty="0"/>
              <a:t>It’s going to look less scary</a:t>
            </a:r>
            <a:r>
              <a:rPr lang="en-GB" sz="2400" dirty="0"/>
              <a:t>’ </a:t>
            </a:r>
            <a:r>
              <a:rPr lang="en-GB" sz="1800" dirty="0"/>
              <a:t>(Satch, 2018)</a:t>
            </a:r>
            <a:r>
              <a:rPr lang="en-GB" sz="2400" dirty="0"/>
              <a:t>; </a:t>
            </a:r>
          </a:p>
          <a:p>
            <a:r>
              <a:rPr lang="en-GB" sz="2400" dirty="0"/>
              <a:t>‘</a:t>
            </a:r>
            <a:r>
              <a:rPr lang="en-GB" sz="2400" i="1" dirty="0"/>
              <a:t>I would never find him hard to work with</a:t>
            </a:r>
            <a:r>
              <a:rPr lang="en-GB" sz="2400" dirty="0"/>
              <a:t>’ </a:t>
            </a:r>
            <a:r>
              <a:rPr lang="en-GB" sz="1800" dirty="0"/>
              <a:t>(Lisa, 2018)</a:t>
            </a:r>
            <a:r>
              <a:rPr lang="en-GB" sz="2400" dirty="0"/>
              <a:t>; and</a:t>
            </a:r>
          </a:p>
          <a:p>
            <a:r>
              <a:rPr lang="en-GB" sz="2400" dirty="0"/>
              <a:t>Being banned for looking through a window.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D62D3BF-B6D1-4AA1-BDBD-A70BDE9531AF}"/>
              </a:ext>
            </a:extLst>
          </p:cNvPr>
          <p:cNvGrpSpPr/>
          <p:nvPr/>
        </p:nvGrpSpPr>
        <p:grpSpPr>
          <a:xfrm>
            <a:off x="11036191" y="6378677"/>
            <a:ext cx="1155809" cy="479323"/>
            <a:chOff x="11036191" y="6378677"/>
            <a:chExt cx="1155809" cy="4793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38D8F-3277-43C6-9A9C-084ADAB8FB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3323" t="25634" r="12413" b="25435"/>
            <a:stretch/>
          </p:blipFill>
          <p:spPr>
            <a:xfrm>
              <a:off x="11036191" y="6477321"/>
              <a:ext cx="757817" cy="351183"/>
            </a:xfrm>
            <a:prstGeom prst="rect">
              <a:avLst/>
            </a:prstGeom>
            <a:gradFill>
              <a:gsLst>
                <a:gs pos="0">
                  <a:schemeClr val="accent1">
                    <a:alpha val="0"/>
                    <a:lumMod val="18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246EB29-483E-47A7-8EF6-715B39DE94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4008" y="6431869"/>
              <a:ext cx="393358" cy="39663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9E96C04-8D44-4022-AC3E-A40F211B8468}"/>
                </a:ext>
              </a:extLst>
            </p:cNvPr>
            <p:cNvSpPr/>
            <p:nvPr/>
          </p:nvSpPr>
          <p:spPr>
            <a:xfrm>
              <a:off x="11036191" y="6378677"/>
              <a:ext cx="1155809" cy="479323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8800286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12471</TotalTime>
  <Words>1256</Words>
  <Application>Microsoft Office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Corbel</vt:lpstr>
      <vt:lpstr>Wingdings 2</vt:lpstr>
      <vt:lpstr>Frame</vt:lpstr>
      <vt:lpstr>‘The cheapest kind of understanding’:</vt:lpstr>
      <vt:lpstr>Research questions</vt:lpstr>
      <vt:lpstr>Wider context for work</vt:lpstr>
      <vt:lpstr>Defining terms</vt:lpstr>
      <vt:lpstr>‘cheapest  kind of understanding’</vt:lpstr>
      <vt:lpstr>‘cheapest  kind of understanding’</vt:lpstr>
      <vt:lpstr>A ‘potted history’</vt:lpstr>
      <vt:lpstr>Service provider expectations</vt:lpstr>
      <vt:lpstr>Service provider expectations</vt:lpstr>
      <vt:lpstr>Not accepting more labels</vt:lpstr>
      <vt:lpstr>Not accepting more labels</vt:lpstr>
      <vt:lpstr>Not accepting more labels</vt:lpstr>
      <vt:lpstr>Meeting the criteria</vt:lpstr>
      <vt:lpstr>Why is this important?</vt:lpstr>
      <vt:lpstr>Bibliography</vt:lpstr>
      <vt:lpstr>Bibliography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‘The cheapest kind of understanding’:</dc:title>
  <dc:creator>steph harvey</dc:creator>
  <cp:lastModifiedBy>steph harvey</cp:lastModifiedBy>
  <cp:revision>137</cp:revision>
  <cp:lastPrinted>2019-04-22T10:57:53Z</cp:lastPrinted>
  <dcterms:created xsi:type="dcterms:W3CDTF">2019-04-04T09:03:03Z</dcterms:created>
  <dcterms:modified xsi:type="dcterms:W3CDTF">2019-05-17T16:38:01Z</dcterms:modified>
</cp:coreProperties>
</file>