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5674"/>
    <a:srgbClr val="1A5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8999"/>
            <a:ext cx="9144000" cy="1714501"/>
          </a:xfrm>
        </p:spPr>
        <p:txBody>
          <a:bodyPr anchor="b"/>
          <a:lstStyle>
            <a:lvl1pPr algn="ctr">
              <a:defRPr sz="6000">
                <a:solidFill>
                  <a:srgbClr val="1A536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9144000" cy="914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6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31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2625"/>
            <a:ext cx="10515600" cy="1325563"/>
          </a:xfrm>
        </p:spPr>
        <p:txBody>
          <a:bodyPr/>
          <a:lstStyle>
            <a:lvl1pPr>
              <a:defRPr>
                <a:solidFill>
                  <a:srgbClr val="0C56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8199"/>
            <a:ext cx="10515600" cy="27987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9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171700"/>
            <a:ext cx="10515600" cy="2390775"/>
          </a:xfrm>
        </p:spPr>
        <p:txBody>
          <a:bodyPr anchor="b"/>
          <a:lstStyle>
            <a:lvl1pPr>
              <a:defRPr sz="6000">
                <a:solidFill>
                  <a:srgbClr val="0C56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4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20848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C56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25799"/>
            <a:ext cx="5181600" cy="295116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25799"/>
            <a:ext cx="5181600" cy="295116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7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23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96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0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19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5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10515600" cy="98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25799"/>
            <a:ext cx="10515600" cy="295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A17B-C5AF-4572-A3E9-92A09223C90C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5FB3-5D34-456A-9AB0-89FBC7039F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8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0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law and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87689"/>
            <a:ext cx="10515600" cy="2898774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If heritable genome editing interventions were to be introduced: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strictly regulated (in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the UK, the HFEA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licensed on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a case-by-case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basis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introduced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only within the context of well-designed and supervised studies,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with monitoring of long-term effects on individuals and groups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8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law and regulation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broad and inclusive debate</a:t>
            </a:r>
          </a:p>
          <a:p>
            <a:r>
              <a:rPr lang="en-GB" dirty="0" smtClean="0"/>
              <a:t>international dialogue and governance</a:t>
            </a:r>
          </a:p>
          <a:p>
            <a:r>
              <a:rPr lang="en-GB" dirty="0" smtClean="0"/>
              <a:t>safeguard human rights</a:t>
            </a:r>
          </a:p>
        </p:txBody>
      </p:sp>
    </p:spTree>
    <p:extLst>
      <p:ext uri="{BB962C8B-B14F-4D97-AF65-F5344CB8AC3E}">
        <p14:creationId xmlns:p14="http://schemas.microsoft.com/office/powerpoint/2010/main" val="213963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 overview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Karen Yeung, Chair of the working party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3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6125"/>
            <a:ext cx="10515600" cy="132556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0"/>
            <a:ext cx="10515600" cy="2493962"/>
          </a:xfrm>
        </p:spPr>
        <p:txBody>
          <a:bodyPr/>
          <a:lstStyle/>
          <a:p>
            <a:r>
              <a:rPr lang="en-GB" dirty="0" smtClean="0"/>
              <a:t>20-month inquiry</a:t>
            </a:r>
          </a:p>
          <a:p>
            <a:r>
              <a:rPr lang="en-GB" dirty="0" smtClean="0"/>
              <a:t>Multidisciplinary </a:t>
            </a:r>
            <a:r>
              <a:rPr lang="en-GB" dirty="0"/>
              <a:t>working </a:t>
            </a:r>
            <a:r>
              <a:rPr lang="en-GB" dirty="0" smtClean="0"/>
              <a:t>group</a:t>
            </a:r>
          </a:p>
          <a:p>
            <a:r>
              <a:rPr lang="en-GB" dirty="0" smtClean="0"/>
              <a:t>Range of views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6125"/>
            <a:ext cx="10515600" cy="1325563"/>
          </a:xfrm>
        </p:spPr>
        <p:txBody>
          <a:bodyPr/>
          <a:lstStyle/>
          <a:p>
            <a:r>
              <a:rPr lang="en-GB" dirty="0" smtClean="0"/>
              <a:t>What is heritable genome editing?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0"/>
            <a:ext cx="10515600" cy="2493962"/>
          </a:xfrm>
        </p:spPr>
        <p:txBody>
          <a:bodyPr/>
          <a:lstStyle/>
          <a:p>
            <a:r>
              <a:rPr lang="en-GB" dirty="0" smtClean="0"/>
              <a:t>Editing the DNA of a human embryo, sperm or egg cell, or their precursors, with the intention of influencing the genetic characteristics of the future person</a:t>
            </a:r>
          </a:p>
          <a:p>
            <a:r>
              <a:rPr lang="en-GB" dirty="0" smtClean="0"/>
              <a:t>Edits to DNA may be passed on to future generations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9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6125"/>
            <a:ext cx="10515600" cy="1325563"/>
          </a:xfrm>
        </p:spPr>
        <p:txBody>
          <a:bodyPr/>
          <a:lstStyle/>
          <a:p>
            <a:r>
              <a:rPr lang="en-GB" dirty="0" smtClean="0"/>
              <a:t>What could it be used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3000"/>
            <a:ext cx="10515600" cy="2493962"/>
          </a:xfrm>
        </p:spPr>
        <p:txBody>
          <a:bodyPr/>
          <a:lstStyle/>
          <a:p>
            <a:r>
              <a:rPr lang="en-GB" dirty="0" smtClean="0"/>
              <a:t>Currently unlawful in the UK</a:t>
            </a:r>
          </a:p>
          <a:p>
            <a:r>
              <a:rPr lang="en-GB" dirty="0" smtClean="0"/>
              <a:t>Great uncertainty about what it may be able to achieve</a:t>
            </a:r>
          </a:p>
          <a:p>
            <a:r>
              <a:rPr lang="en-GB" dirty="0" smtClean="0"/>
              <a:t>Potential for it to be used in assisted human reproduction</a:t>
            </a:r>
          </a:p>
        </p:txBody>
      </p:sp>
    </p:spTree>
    <p:extLst>
      <p:ext uri="{BB962C8B-B14F-4D97-AF65-F5344CB8AC3E}">
        <p14:creationId xmlns:p14="http://schemas.microsoft.com/office/powerpoint/2010/main" val="5261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immediately involved (reproductive interests of parents, welfare of the future person)</a:t>
            </a:r>
          </a:p>
          <a:p>
            <a:r>
              <a:rPr lang="en-GB" dirty="0" smtClean="0"/>
              <a:t>Others in society</a:t>
            </a:r>
          </a:p>
          <a:p>
            <a:r>
              <a:rPr lang="en-GB" dirty="0" smtClean="0"/>
              <a:t>Future generations and humanity in general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5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conclude that heritable genome editing…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could be morally permissible</a:t>
            </a:r>
          </a:p>
          <a:p>
            <a:r>
              <a:rPr lang="en-GB" dirty="0" smtClean="0"/>
              <a:t>is not unacceptable in itself</a:t>
            </a:r>
          </a:p>
          <a:p>
            <a:r>
              <a:rPr lang="en-GB" dirty="0" smtClean="0"/>
              <a:t>however, we need a responsible path to innovation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7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guiding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2301"/>
            <a:ext cx="10515600" cy="3014662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H</a:t>
            </a:r>
            <a:r>
              <a:rPr lang="en-GB" dirty="0" smtClean="0"/>
              <a:t>eritable genome editing intervention could be ethically acceptable if it is: </a:t>
            </a:r>
          </a:p>
          <a:p>
            <a:pPr lvl="0"/>
            <a:r>
              <a:rPr lang="en-GB" dirty="0" smtClean="0"/>
              <a:t>intended </a:t>
            </a:r>
            <a:r>
              <a:rPr lang="en-GB" dirty="0"/>
              <a:t>to secure, and be consistent with, the welfare of the future person; and</a:t>
            </a:r>
          </a:p>
          <a:p>
            <a:pPr lvl="0"/>
            <a:r>
              <a:rPr lang="en-GB" dirty="0" smtClean="0"/>
              <a:t>should </a:t>
            </a:r>
            <a:r>
              <a:rPr lang="en-GB" dirty="0"/>
              <a:t>not increase disadvantage, discrimination or division in </a:t>
            </a:r>
            <a:r>
              <a:rPr lang="en-GB" dirty="0" smtClean="0"/>
              <a:t>society.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19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change in law should </a:t>
            </a:r>
            <a:r>
              <a:rPr lang="en-GB" b="1" dirty="0" smtClean="0"/>
              <a:t>not</a:t>
            </a:r>
            <a:r>
              <a:rPr lang="en-GB" dirty="0" smtClean="0"/>
              <a:t> happen unless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has been sufficient opportunity for broad and inclusive societal debate; </a:t>
            </a:r>
          </a:p>
          <a:p>
            <a:r>
              <a:rPr lang="en-GB" dirty="0" smtClean="0"/>
              <a:t>further research to establish standards of clinical safety; and</a:t>
            </a:r>
          </a:p>
          <a:p>
            <a:r>
              <a:rPr lang="en-GB" dirty="0" smtClean="0"/>
              <a:t>the risks of adverse effects for individuals, groups and society have been assessed and measures are put in place to monitor and review these.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86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311</Words>
  <Application>Microsoft Macintosh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Office Theme</vt:lpstr>
      <vt:lpstr>PowerPoint Presentation</vt:lpstr>
      <vt:lpstr>Report overview</vt:lpstr>
      <vt:lpstr>Background</vt:lpstr>
      <vt:lpstr>What is heritable genome editing?</vt:lpstr>
      <vt:lpstr>What could it be used for?</vt:lpstr>
      <vt:lpstr>Ethical considerations</vt:lpstr>
      <vt:lpstr>We conclude that heritable genome editing…</vt:lpstr>
      <vt:lpstr>Two guiding principles </vt:lpstr>
      <vt:lpstr>A change in law should not happen unless</vt:lpstr>
      <vt:lpstr>UK law and regulation</vt:lpstr>
      <vt:lpstr>International law and regulation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Griffiths</dc:creator>
  <cp:lastModifiedBy>Microsoft Office User</cp:lastModifiedBy>
  <cp:revision>20</cp:revision>
  <dcterms:created xsi:type="dcterms:W3CDTF">2018-07-12T08:43:10Z</dcterms:created>
  <dcterms:modified xsi:type="dcterms:W3CDTF">2018-07-31T15:26:43Z</dcterms:modified>
</cp:coreProperties>
</file>